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  <p:sldMasterId id="2147483708" r:id="rId2"/>
  </p:sldMasterIdLst>
  <p:notesMasterIdLst>
    <p:notesMasterId r:id="rId11"/>
  </p:notesMasterIdLst>
  <p:sldIdLst>
    <p:sldId id="261" r:id="rId3"/>
    <p:sldId id="258" r:id="rId4"/>
    <p:sldId id="260" r:id="rId5"/>
    <p:sldId id="259" r:id="rId6"/>
    <p:sldId id="270" r:id="rId7"/>
    <p:sldId id="265" r:id="rId8"/>
    <p:sldId id="269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23" autoAdjust="0"/>
  </p:normalViewPr>
  <p:slideViewPr>
    <p:cSldViewPr snapToGrid="0">
      <p:cViewPr varScale="1">
        <p:scale>
          <a:sx n="58" d="100"/>
          <a:sy n="58" d="100"/>
        </p:scale>
        <p:origin x="2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DCD1E-41B1-4A25-8B68-BFEC939CA42B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A4059-285F-46D8-B182-D238AF4FCFC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124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Dagens realiteter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Jarlsberg er unntak – får 150 </a:t>
            </a:r>
            <a:r>
              <a:rPr lang="nb-NO" dirty="0" err="1"/>
              <a:t>mill</a:t>
            </a:r>
            <a:r>
              <a:rPr lang="nb-NO" dirty="0"/>
              <a:t> fra BVT og har dessuten egne næringsbygg. Bjerke er sin egen gullgruve.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Alle andre baner har svært presset økonomi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Momarken bedre likviditet en de fleste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Forskjell på omsetning og netto inntekter. Flere har hatt betydelig på for eksempel restaurantdrift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Lønnsomheten stort sett dårlig (gjelder også Momarken)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Konserter og andre arrangementer ofte det samme (</a:t>
            </a:r>
            <a:r>
              <a:rPr lang="nb-NO" dirty="0" err="1"/>
              <a:t>ref</a:t>
            </a:r>
            <a:r>
              <a:rPr lang="nb-NO" dirty="0"/>
              <a:t> Bjerke og Forus)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dirty="0"/>
              <a:t>Sponsorinntekter oftest kostnader 70% av inntektene. Betalingsviljen svekket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290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8471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Bjerke = nasjonalarena</a:t>
            </a:r>
          </a:p>
          <a:p>
            <a:r>
              <a:rPr lang="nb-NO" dirty="0"/>
              <a:t>Mye større basisoverføring enn andre baner</a:t>
            </a:r>
          </a:p>
          <a:p>
            <a:r>
              <a:rPr lang="nb-NO" dirty="0"/>
              <a:t>Strukturen for andre baner er lik. Forskjeller skyldes antall løpsdager og hester i distriktet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541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/>
              <a:t>Tvindeseter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50909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975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Netto </a:t>
            </a:r>
            <a:r>
              <a:rPr lang="nb-NO" dirty="0" err="1"/>
              <a:t>inntektspotensiale</a:t>
            </a:r>
            <a:r>
              <a:rPr lang="nb-NO" dirty="0"/>
              <a:t> er konservativt</a:t>
            </a:r>
          </a:p>
          <a:p>
            <a:endParaRPr lang="nb-NO" dirty="0"/>
          </a:p>
          <a:p>
            <a:r>
              <a:rPr lang="nb-NO" dirty="0"/>
              <a:t>Oppgraderinger næringslokaler skal dekkes av høyere utleiepriser</a:t>
            </a:r>
          </a:p>
          <a:p>
            <a:endParaRPr lang="nb-NO" dirty="0"/>
          </a:p>
          <a:p>
            <a:r>
              <a:rPr lang="nb-NO" dirty="0"/>
              <a:t>Nye stallbygg skal dekkes av utleieprisen -&gt; høyere stall leie enn i dag.</a:t>
            </a:r>
          </a:p>
          <a:p>
            <a:endParaRPr lang="nb-NO" dirty="0"/>
          </a:p>
          <a:p>
            <a:r>
              <a:rPr lang="nb-NO" dirty="0"/>
              <a:t>Derfor ikke inne i kalkylen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7A4059-285F-46D8-B182-D238AF4FCFCC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3172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017815F-655A-3B34-B018-FB12F5346A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6D01469-957E-637B-D3BB-1B2D766A24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17319A2-CDA8-0B79-1F04-43AE94D1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2430A5-6B1C-8116-BB47-8BF7A929C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9D65F0-0D3D-EC88-4AE4-79BA8201C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021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0C22C96-8023-FEBB-3839-AEF60E25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574D1BD-8A15-C4B9-DF81-8DB1F828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1399CD9-75E6-62BF-70F5-60D0654C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D9DE1FB-D321-FDD8-ED5C-7E66CEA5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5DF58C-8C27-FA96-3AF5-82E45ABB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222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D072F0-1C72-FC2D-8C4D-6E15B211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40C9D0-31DA-898A-50A7-D763074F3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C1E6C27-D3A5-6252-9732-77359666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1E6549F-CC1B-824E-B060-E2DA969B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16BC7A7-30FC-DE21-207C-83316700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9830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A9539B0-E38A-FEC8-C45B-991C141D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07E3B0-BD14-75F7-A31F-981C8BD42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7AD3267-3074-8377-8B98-2FC585023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51B1F83-E647-97FF-88A3-CEFAFB01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CDC1F7B-A126-4B1D-74C1-CB135D6A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DEF30A4-F7F4-4249-2B7B-73209289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782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A2F9D9-779F-CA65-9689-34F4028B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C6CBC82-BC23-0D4B-4D64-2DA573C3B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2C7BCDF-0E24-094B-E942-DE7396446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B74C0EB-5130-8738-16DF-CD9F8FE472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D6C7297-EB20-998B-8B1B-EE64416C6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C7B5295-7A38-3736-90A2-BE42B064D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359BA9E-C790-F587-024D-C5CC3E1A0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415CCD0-EA5D-8219-6FCE-56AB32A76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209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F57557-1701-51A8-743C-101E34C33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62B8956-7FB9-142B-AF86-78372813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E95AE2B-50CB-D52F-FFB6-6F42473BB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5A5CC27-76E8-81C4-A140-CCA809DC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5081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F115E8D-93FB-1257-73B4-206F721AF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C1B099A-7351-E47E-FA3D-44C0C750B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1A5398-33AA-58D7-80E8-22405D1F7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31724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D189B2E-7546-79A0-9B77-2F8ACA62B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87F04F-D749-0945-7736-04AB307DA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1CA064D-4E36-7395-35D9-F4A395AED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388DCA5-8906-4AEC-49C7-2007C3739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E34FC19-077F-F36B-C11B-9C105976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2674A28-CD60-5E9E-2BDC-71364BBE3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404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B819119-0E5B-7A2B-1804-6D26C7EB0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4EB38F8-A035-F578-B515-7CEEC89D4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E9CFC43-DE5F-7965-B36E-964BCAB23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D992156-82DF-5A25-6AC4-78DAF6A75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20B776C-08FA-2127-4B15-8E9609DDC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5F7FA9E-6CEA-ED36-F92B-40B874F1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34289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9B01A2-9EC2-3ED9-1BE5-728CCA475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B818EBB-E09B-903D-3213-625E76573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B4A1A38-7A00-2B89-9C28-5AF3B80F6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D42CB0D-00FB-5077-E2AB-CF9E6EC3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0A4BA-0E92-D66C-9B7D-5078E421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80468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6EF73D98-DD50-6C39-FAC7-6389726FE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5AA8D9E-0FF4-7841-0F9E-3CD8077C8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F09554-CD2D-D0F0-B34B-337C88B5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85B0F4-1C62-4642-E6D5-8D4A1B06B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09106D-DF5C-B43E-AF0D-896385FF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631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E2931D4-8B44-C64D-C286-A050BE66E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756F3A9-283B-62BD-1E5D-61D763D24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3B30EA-D860-906A-0E34-536D962C1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4F89-3C29-4DBB-9586-E36FA22988EC}" type="datetimeFigureOut">
              <a:rPr lang="nb-NO" smtClean="0"/>
              <a:t>07.06.2024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6B4B66-C121-1CE0-9445-614E83501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17412F-96DD-26FB-636F-F6C8A2C825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D273C-D9E5-42CE-BFDC-35ECC1594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278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6E542B-5815-858D-B12D-473E8C1D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Rammebetingelser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9B0A09E-0AA3-952F-1109-69AFC83A0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Travbanene i Norge er helt  avhengig av overføringene fra DNT/Rikstoto. Dette utgjør for de fleste banene 90% av netto inntektsstrøm.</a:t>
            </a:r>
          </a:p>
          <a:p>
            <a:r>
              <a:rPr lang="nb-NO" dirty="0"/>
              <a:t>Overføringene fra DNT/Rikstoto er under stort press, spillet faller, kostnadene øker og DNT låner nå penger for å opprettholde aktiviteten og premienivået</a:t>
            </a:r>
          </a:p>
          <a:p>
            <a:r>
              <a:rPr lang="nb-NO" dirty="0"/>
              <a:t>DNT har kommunisert at banene får fram til 2027 for å skaffe alternative inntektskilder. Deretter vil man ta en vurdering av framtidig </a:t>
            </a:r>
            <a:r>
              <a:rPr lang="nb-NO" dirty="0" err="1"/>
              <a:t>banestruktur</a:t>
            </a:r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AFF7C41B-F7FD-F809-0204-319ADEE3E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3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D5C570-9AF6-E049-C0DF-0E98FC46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DNT pressemelding 6/10 2023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7D3C6CB-C6D7-BBBB-63B5-44EEFC29D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spcAft>
                <a:spcPts val="1500"/>
              </a:spcAft>
            </a:pP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DNT har hatt styremøte i går og i dag. I en pressemelding forteller styret at DNT under en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treårsperiode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 fra 2024 vil tilføre premiene med 25 millioner kroner ekstra hvert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år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.</a:t>
            </a:r>
            <a:endParaRPr lang="nb-NO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«For å få til dette er styret beredt til å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låne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 inntil 150 millioner kroner til driften av norsk travsport. Styret mener å kunne gjøre dette med bakgrunn i fremtidige inntekter fra tomtesalg ved Bjerke Travbane Eiendom AS, der første del vil komme i 2027.</a:t>
            </a:r>
            <a:endParaRPr lang="nb-NO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>
              <a:spcAft>
                <a:spcPts val="1500"/>
              </a:spcAft>
            </a:pP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Videre er det besluttet at det ikke vil gjøres endringer i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banestrukturen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 i Norge de nærmeste fem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årene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. Styret presiserer i den forbindelse viktigheten av at driftsselskapene utnytter anleggene ved travbanene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pa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̊ en </a:t>
            </a:r>
            <a:r>
              <a:rPr lang="nb-NO" sz="18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måte</a:t>
            </a:r>
            <a:r>
              <a:rPr lang="nb-NO" sz="18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  <a:ea typeface="Times New Roman" panose="02020603050405020304" pitchFamily="18" charset="0"/>
              </a:rPr>
              <a:t> som skaper inntekter fra annen virksomhet enn travsport.</a:t>
            </a:r>
            <a:endParaRPr lang="nb-NO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B214B9E-E688-877D-11FD-688F5842D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71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88B2E0-8C7D-1443-24CD-0A3D99EA4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Oppsummering DNT styremøte 21/3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9D4121-77E7-23F2-E453-624CAAB9D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44036"/>
          </a:xfrm>
        </p:spPr>
        <p:txBody>
          <a:bodyPr>
            <a:normAutofit fontScale="85000" lnSpcReduction="10000"/>
          </a:bodyPr>
          <a:lstStyle/>
          <a:p>
            <a:pPr algn="l" fontAlgn="base"/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Det er snart april, men fortsatt er ikke </a:t>
            </a:r>
            <a:r>
              <a:rPr lang="nb-NO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DNTs</a:t>
            </a:r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 budsjett for 2024 vedtatt. </a:t>
            </a:r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</a:rPr>
              <a:t>Årsaken er et uavklart spørsmål rundt lånet på 150 millioner kroner.</a:t>
            </a:r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 Det var i fjor høst at DNT vedtok å ta opp lånet basert på fremtidige inntekter fra tomtesalg på Bjerke, for å sikre driften av norsk travsport i de neste tre årene. Men det viste seg å ikke være så enkelt</a:t>
            </a:r>
          </a:p>
          <a:p>
            <a:pPr algn="l" fontAlgn="base"/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En annen økonomisk bekymring er at DNT har fått overført 900 000 kroner mindre fra Rikstoto enn det </a:t>
            </a:r>
            <a:r>
              <a:rPr lang="nb-NO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NRs</a:t>
            </a:r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 budsjett hadde lagt opp til hittil i år.</a:t>
            </a:r>
          </a:p>
          <a:p>
            <a:pPr algn="l" fontAlgn="base"/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</a:rPr>
              <a:t>– Det er vi selvfølgelig alvorlig bekymret over. Nivået ligger for lavt, og selv budsjettene er under det vi må ha for å drifte forsvarlig. Nå budsjetterer vi i tillegg med et underskudd på 50 millioner. Vi har lånt 150 millioner, men vi kan ikke drive med det hele tiden. Her og nå er det viktig for å forsøke å hindre nedgangen, og det ser ut til at tiltakene har hjulpet ettersom vi ser en positiv utvikling når det gjelder starthester og fyllingsgrad hittil i år. Det er bra, men vi kan ikke fortsette på den måten vi gjør nå. Vi må tenke nøye på hva vi kan gjøre med det, blant annet ved å se på hvor mye vi får av salget på Bjerke, og </a:t>
            </a:r>
            <a:r>
              <a:rPr lang="nb-NO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BM Plex Serif" panose="02060503050406000203" pitchFamily="18" charset="0"/>
              </a:rPr>
              <a:t>hvor mange baner vi kan holde oppe og drifte, sier Skjervagen.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55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4509973-C4CE-AFE2-D6C3-B20D84C5F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Overføringer til banene 2024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872481-0C06-4523-569F-B245ED63E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>
              <a:lnSpc>
                <a:spcPts val="1800"/>
              </a:lnSpc>
              <a:spcAft>
                <a:spcPts val="1500"/>
              </a:spcAft>
            </a:pPr>
            <a:r>
              <a:rPr lang="nb-NO" sz="1800" b="1" kern="0" cap="all" spc="75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TOTALOVERSIKT:</a:t>
            </a:r>
            <a:endParaRPr lang="nb-NO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1500"/>
              </a:spcAft>
            </a:pP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29 417 948 – Bjerke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15 248 022 – Orkla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14 490 557 – Jarlsberg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13 298 287 – Forus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12 622 514 – Bergen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11 830 733 – Momarken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11 295 958 – Biri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10 077 587 – Harstad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10 196 964 – Klosterskogen</a:t>
            </a:r>
            <a:b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800" kern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IBM Plex Serif" panose="020605030504060002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10 022 929 – Sørlandet</a:t>
            </a:r>
            <a:endParaRPr lang="nb-NO" sz="1800" kern="100" dirty="0">
              <a:effectLst/>
              <a:highlight>
                <a:srgbClr val="FFFFFF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66DC4C5E-AD34-73CF-5226-4882C5DAD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45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DDB88F-C7C2-57BE-D009-B55B6D2A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Avtale Momarken/Odin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CDCC252-489F-F707-374D-06FD2C55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Samarbeidsavtale om regulering basert på mulighetsstudie</a:t>
            </a:r>
          </a:p>
          <a:p>
            <a:r>
              <a:rPr lang="nb-NO" dirty="0"/>
              <a:t>Ledes av Odin som har ressurser. Alle kostnader må </a:t>
            </a:r>
            <a:r>
              <a:rPr lang="nb-NO" dirty="0" err="1"/>
              <a:t>forhåndsgodkjennes</a:t>
            </a:r>
            <a:r>
              <a:rPr lang="nb-NO" dirty="0"/>
              <a:t> av Momarken. Reguleringskostnader fordeles 75/25</a:t>
            </a:r>
          </a:p>
          <a:p>
            <a:r>
              <a:rPr lang="nb-NO" dirty="0"/>
              <a:t>Begge parter bærer egne kostnader for utvikling av egen eiendom</a:t>
            </a:r>
          </a:p>
          <a:p>
            <a:r>
              <a:rPr lang="nb-NO" dirty="0"/>
              <a:t>Odin har ingen rettigheter i salg av Momarkens eiendom</a:t>
            </a:r>
          </a:p>
          <a:p>
            <a:r>
              <a:rPr lang="nb-NO" dirty="0"/>
              <a:t>3 måneders gjensidig oppsigelse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E19F9E0-AD91-411E-C5EC-B4827C8844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5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AD7C5BE-418C-4A44-91BF-28E411F75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1559052"/>
            <a:ext cx="10271760" cy="4347972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EECC27C3-4F66-C714-F110-F4DCB54B4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Økonomisk Potensial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D4FB9311-0D3B-3D1D-ED71-461EDB89B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822" y="2482596"/>
            <a:ext cx="4292030" cy="2930652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DB18D684-1B45-7CF0-4278-5AA0569D5C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63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E450C9A5-2CAA-1401-2272-84277095B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0" y="240864"/>
            <a:ext cx="4382112" cy="924054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E0C3452A-66F0-A93E-B343-7687795D5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232" y="936286"/>
            <a:ext cx="2400635" cy="228632"/>
          </a:xfrm>
          <a:prstGeom prst="rect">
            <a:avLst/>
          </a:prstGeom>
        </p:spPr>
      </p:pic>
      <p:pic>
        <p:nvPicPr>
          <p:cNvPr id="22" name="Bilde 21">
            <a:extLst>
              <a:ext uri="{FF2B5EF4-FFF2-40B4-BE49-F238E27FC236}">
                <a16:creationId xmlns:a16="http://schemas.microsoft.com/office/drawing/2014/main" id="{6E5BE5BF-3A08-7F13-7F1B-51BA79FF3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656" y="1319391"/>
            <a:ext cx="8781378" cy="2686722"/>
          </a:xfrm>
          <a:prstGeom prst="rect">
            <a:avLst/>
          </a:prstGeom>
        </p:spPr>
      </p:pic>
      <p:pic>
        <p:nvPicPr>
          <p:cNvPr id="3" name="Bilde 2">
            <a:extLst>
              <a:ext uri="{FF2B5EF4-FFF2-40B4-BE49-F238E27FC236}">
                <a16:creationId xmlns:a16="http://schemas.microsoft.com/office/drawing/2014/main" id="{D4B04153-6220-8756-8465-80EB2058FE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232" y="4224200"/>
            <a:ext cx="6420746" cy="981212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0545DD6B-EA72-DD50-D447-5AE6799582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7656" y="5338001"/>
            <a:ext cx="6382641" cy="857370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7720AB22-1BB8-7D3E-B321-580C804D81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50667" y="4880202"/>
            <a:ext cx="3498573" cy="173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00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AD7C5BE-418C-4A44-91BF-28E411F75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1559052"/>
            <a:ext cx="10271760" cy="4347972"/>
          </a:xfrm>
          <a:prstGeom prst="rect">
            <a:avLst/>
          </a:prstGeom>
          <a:solidFill>
            <a:srgbClr val="FFFFFF"/>
          </a:solidFill>
          <a:ln w="31750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B576CBC5-7926-C91A-EC0A-C0D3F764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ln>
            <a:solidFill>
              <a:srgbClr val="404040"/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Mulig samlet årlig inntekt</a:t>
            </a:r>
          </a:p>
        </p:txBody>
      </p:sp>
      <p:pic>
        <p:nvPicPr>
          <p:cNvPr id="11" name="Plassholder for innhold 10">
            <a:extLst>
              <a:ext uri="{FF2B5EF4-FFF2-40B4-BE49-F238E27FC236}">
                <a16:creationId xmlns:a16="http://schemas.microsoft.com/office/drawing/2014/main" id="{516E8EDD-2548-7795-BA68-BEE76A43C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4752" y="2745362"/>
            <a:ext cx="9314170" cy="240512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27299031-E8DC-A1CD-DA95-71C474396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48491"/>
            <a:ext cx="2926086" cy="102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8891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TM10001115[[fn=Pakke]]</Template>
  <TotalTime>39424</TotalTime>
  <Words>740</Words>
  <Application>Microsoft Office PowerPoint</Application>
  <PresentationFormat>Widescreen</PresentationFormat>
  <Paragraphs>48</Paragraphs>
  <Slides>8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Gill Sans MT</vt:lpstr>
      <vt:lpstr>IBM Plex Serif</vt:lpstr>
      <vt:lpstr>PT Serif</vt:lpstr>
      <vt:lpstr>Times New Roman</vt:lpstr>
      <vt:lpstr>Pakke</vt:lpstr>
      <vt:lpstr>Office-tema</vt:lpstr>
      <vt:lpstr>Rammebetingelser</vt:lpstr>
      <vt:lpstr>DNT pressemelding 6/10 2023</vt:lpstr>
      <vt:lpstr>Oppsummering DNT styremøte 21/3 2024</vt:lpstr>
      <vt:lpstr>Overføringer til banene 2024</vt:lpstr>
      <vt:lpstr>Avtale Momarken/Odin</vt:lpstr>
      <vt:lpstr>Økonomisk Potensial</vt:lpstr>
      <vt:lpstr>PowerPoint-presentasjon</vt:lpstr>
      <vt:lpstr>Mulig samlet årlig inntekt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Informasjonsmøte 20.10 2021</dc:title>
  <dc:creator>Ingar Skiaker</dc:creator>
  <cp:lastModifiedBy>Ingar Skiaker</cp:lastModifiedBy>
  <cp:revision>22</cp:revision>
  <dcterms:created xsi:type="dcterms:W3CDTF">2021-10-19T11:30:06Z</dcterms:created>
  <dcterms:modified xsi:type="dcterms:W3CDTF">2024-06-09T18:53:48Z</dcterms:modified>
</cp:coreProperties>
</file>